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5"/>
  </p:notesMasterIdLst>
  <p:sldIdLst>
    <p:sldId id="261" r:id="rId2"/>
    <p:sldId id="269" r:id="rId3"/>
    <p:sldId id="270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CC"/>
    <a:srgbClr val="512507"/>
    <a:srgbClr val="F2F2F2"/>
    <a:srgbClr val="F5F5F5"/>
    <a:srgbClr val="F9F9F9"/>
    <a:srgbClr val="EEEEE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-1330" y="-56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09B7E-A33E-422B-A952-2A14BA2D0E48}" type="datetimeFigureOut">
              <a:rPr lang="es-ES" smtClean="0"/>
              <a:pPr/>
              <a:t>07/06/2022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81164-47AE-4AAF-AD58-F9F3CAC1B1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2241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0208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pic>
        <p:nvPicPr>
          <p:cNvPr id="10" name="Imagen 9" descr="Logotipo, nombre de la empresa&#10;&#10;Descripción generada automáticamente">
            <a:extLst>
              <a:ext uri="{FF2B5EF4-FFF2-40B4-BE49-F238E27FC236}">
                <a16:creationId xmlns:a16="http://schemas.microsoft.com/office/drawing/2014/main" xmlns="" id="{DDABA982-2942-E58B-0050-BFAE968DF5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86110" y="5687583"/>
            <a:ext cx="4005890" cy="1170417"/>
          </a:xfrm>
          <a:prstGeom prst="rect">
            <a:avLst/>
          </a:prstGeom>
        </p:spPr>
      </p:pic>
      <p:pic>
        <p:nvPicPr>
          <p:cNvPr id="12" name="Imagen 11" descr="Icono&#10;&#10;Descripción generada automáticamente">
            <a:extLst>
              <a:ext uri="{FF2B5EF4-FFF2-40B4-BE49-F238E27FC236}">
                <a16:creationId xmlns:a16="http://schemas.microsoft.com/office/drawing/2014/main" xmlns="" id="{9C0D988E-E9CA-5AED-7D87-859228D32A6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43759" y="6030490"/>
            <a:ext cx="821458" cy="788598"/>
          </a:xfrm>
          <a:prstGeom prst="rect">
            <a:avLst/>
          </a:prstGeom>
        </p:spPr>
      </p:pic>
      <p:pic>
        <p:nvPicPr>
          <p:cNvPr id="14" name="Imagen 13" descr="Imagen que contiene Logotipo&#10;&#10;Descripción generada automáticamente">
            <a:extLst>
              <a:ext uri="{FF2B5EF4-FFF2-40B4-BE49-F238E27FC236}">
                <a16:creationId xmlns:a16="http://schemas.microsoft.com/office/drawing/2014/main" xmlns="" id="{EFEF6E4B-87D0-F185-C7B4-18F67FDBD11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65217" y="6069729"/>
            <a:ext cx="859103" cy="710119"/>
          </a:xfrm>
          <a:prstGeom prst="rect">
            <a:avLst/>
          </a:prstGeom>
        </p:spPr>
      </p:pic>
      <p:pic>
        <p:nvPicPr>
          <p:cNvPr id="18" name="Imagen 17" descr="Forma&#10;&#10;Descripción generada automáticamente con confianza media">
            <a:extLst>
              <a:ext uri="{FF2B5EF4-FFF2-40B4-BE49-F238E27FC236}">
                <a16:creationId xmlns:a16="http://schemas.microsoft.com/office/drawing/2014/main" xmlns="" id="{C4486418-C483-2BC5-52D7-67E64E79C5B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14436" y="5977046"/>
            <a:ext cx="2429618" cy="858758"/>
          </a:xfrm>
          <a:prstGeom prst="rect">
            <a:avLst/>
          </a:prstGeom>
        </p:spPr>
      </p:pic>
      <p:pic>
        <p:nvPicPr>
          <p:cNvPr id="5" name="Imagen 4" descr="Texto, Carta&#10;&#10;Descripción generada automáticamente">
            <a:extLst>
              <a:ext uri="{FF2B5EF4-FFF2-40B4-BE49-F238E27FC236}">
                <a16:creationId xmlns:a16="http://schemas.microsoft.com/office/drawing/2014/main" xmlns="" id="{FAEE83EC-8860-C7A0-79DF-934BCAA6D02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7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16987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79B5D9-B2BD-42C6-85D2-29B49DAF6BF9}" type="datetime1">
              <a:rPr lang="el-GR" smtClean="0"/>
              <a:t>7/6/2022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60363E-5270-465C-BE48-A25258BA0408}" type="slidenum">
              <a:rPr lang="el-GR" smtClean="0"/>
              <a:pPr/>
              <a:t>‹Nº›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0502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967DB-FF4A-4B19-BFDE-77E8ACF6ABC7}" type="datetime1">
              <a:rPr lang="el-GR" smtClean="0"/>
              <a:t>7/6/2022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60363E-5270-465C-BE48-A25258BA0408}" type="slidenum">
              <a:rPr lang="el-GR" smtClean="0"/>
              <a:pPr/>
              <a:t>‹Nº›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9740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EBAA117-2FF7-3A6B-84FF-61DE8287C5F0}"/>
              </a:ext>
            </a:extLst>
          </p:cNvPr>
          <p:cNvSpPr txBox="1"/>
          <p:nvPr userDrawn="1"/>
        </p:nvSpPr>
        <p:spPr>
          <a:xfrm>
            <a:off x="0" y="6251458"/>
            <a:ext cx="12192000" cy="6065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l-GR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7013E52E-66B9-4736-8843-D1F3DE4DC095}"/>
              </a:ext>
            </a:extLst>
          </p:cNvPr>
          <p:cNvSpPr txBox="1">
            <a:spLocks/>
          </p:cNvSpPr>
          <p:nvPr userDrawn="1"/>
        </p:nvSpPr>
        <p:spPr>
          <a:xfrm>
            <a:off x="5747574" y="6372166"/>
            <a:ext cx="1828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60363E-5270-465C-BE48-A25258BA0408}" type="slidenum">
              <a:rPr lang="el-GR" smtClean="0"/>
              <a:pPr/>
              <a:t>‹Nº›</a:t>
            </a:fld>
            <a:endParaRPr lang="el-GR" dirty="0"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xmlns="" id="{3BC39625-FC20-4686-BB58-D069A77C21A5}"/>
              </a:ext>
            </a:extLst>
          </p:cNvPr>
          <p:cNvSpPr txBox="1"/>
          <p:nvPr userDrawn="1"/>
        </p:nvSpPr>
        <p:spPr>
          <a:xfrm>
            <a:off x="8993443" y="6324766"/>
            <a:ext cx="3139290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C45911"/>
                </a:solidFill>
                <a:effectLst/>
                <a:uLnTx/>
                <a:uFillTx/>
                <a:latin typeface="PT Sans" panose="020B05030202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20 -22 June 2022 </a:t>
            </a:r>
          </a:p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512507"/>
                </a:solidFill>
                <a:effectLst/>
                <a:uLnTx/>
                <a:uFillTx/>
                <a:latin typeface="PT Sans" panose="020B05030202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Polytechnic City of Innovation, Valencia, Spain</a:t>
            </a:r>
            <a:endParaRPr lang="en-US" sz="1200" b="0" dirty="0">
              <a:solidFill>
                <a:schemeClr val="accent2">
                  <a:lumMod val="50000"/>
                </a:schemeClr>
              </a:solidFill>
              <a:latin typeface="+mn-lt"/>
              <a:cs typeface="Calibri"/>
            </a:endParaRP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xmlns="" id="{B6023E86-9199-435C-9485-D9FAE4FB10D4}"/>
              </a:ext>
            </a:extLst>
          </p:cNvPr>
          <p:cNvSpPr txBox="1"/>
          <p:nvPr userDrawn="1"/>
        </p:nvSpPr>
        <p:spPr>
          <a:xfrm>
            <a:off x="821296" y="6377807"/>
            <a:ext cx="5338009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600" b="1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5th </a:t>
            </a:r>
            <a:r>
              <a:rPr sz="1600" b="1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Joint International Symposium on Deformation </a:t>
            </a:r>
            <a:r>
              <a:rPr lang="es-ES" sz="1600" b="1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</a:t>
            </a:r>
            <a:r>
              <a:rPr sz="1600" b="1" kern="1200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onitoring</a:t>
            </a:r>
            <a:endParaRPr sz="1600" b="1" kern="1200" dirty="0">
              <a:solidFill>
                <a:schemeClr val="accent5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6" name="Imagen 15" descr="Logotipo&#10;&#10;Descripción generada automáticamente">
            <a:extLst>
              <a:ext uri="{FF2B5EF4-FFF2-40B4-BE49-F238E27FC236}">
                <a16:creationId xmlns:a16="http://schemas.microsoft.com/office/drawing/2014/main" xmlns="" id="{2D587AD8-BBE0-1A76-E5B6-71E009669E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251458"/>
            <a:ext cx="821296" cy="574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3274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B6327-AFB6-4786-9A10-007F67349346}" type="datetime1">
              <a:rPr lang="el-GR" smtClean="0"/>
              <a:t>7/6/2022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60363E-5270-465C-BE48-A25258BA0408}" type="slidenum">
              <a:rPr lang="el-GR" smtClean="0"/>
              <a:pPr/>
              <a:t>‹Nº›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46868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1F1904-ED9E-448A-9B6D-85447789481D}" type="datetime1">
              <a:rPr lang="el-GR" smtClean="0"/>
              <a:t>7/6/2022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60363E-5270-465C-BE48-A25258BA0408}" type="slidenum">
              <a:rPr lang="el-GR" smtClean="0"/>
              <a:pPr/>
              <a:t>‹Nº›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80734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89D427-7B87-41EA-B1F4-17B59810642F}" type="datetime1">
              <a:rPr lang="el-GR" smtClean="0"/>
              <a:t>7/6/2022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60363E-5270-465C-BE48-A25258BA0408}" type="slidenum">
              <a:rPr lang="el-GR" smtClean="0"/>
              <a:pPr/>
              <a:t>‹Nº›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09361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8782F1-EA96-4AF5-87F3-BCA337307B00}" type="datetime1">
              <a:rPr lang="el-GR" smtClean="0"/>
              <a:t>7/6/2022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60363E-5270-465C-BE48-A25258BA0408}" type="slidenum">
              <a:rPr lang="el-GR" smtClean="0"/>
              <a:pPr/>
              <a:t>‹Nº›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16121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EE80F2-F084-42D8-AA57-59BC2E95B316}" type="datetime1">
              <a:rPr lang="el-GR" smtClean="0"/>
              <a:t>7/6/2022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60363E-5270-465C-BE48-A25258BA0408}" type="slidenum">
              <a:rPr lang="el-GR" smtClean="0"/>
              <a:pPr/>
              <a:t>‹Nº›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4871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770CD0-42AC-4D45-B4FC-BD16C906898E}" type="datetime1">
              <a:rPr lang="el-GR" smtClean="0"/>
              <a:t>7/6/2022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60363E-5270-465C-BE48-A25258BA0408}" type="slidenum">
              <a:rPr lang="el-GR" smtClean="0"/>
              <a:pPr/>
              <a:t>‹Nº›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40415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9D41B8-C8AD-4468-85F6-484460BFCC33}" type="datetime1">
              <a:rPr lang="el-GR" smtClean="0"/>
              <a:t>7/6/2022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60363E-5270-465C-BE48-A25258BA0408}" type="slidenum">
              <a:rPr lang="el-GR" smtClean="0"/>
              <a:pPr/>
              <a:t>‹Nº›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52555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59262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654050" y="2593975"/>
            <a:ext cx="10922000" cy="11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2061719" fontAlgn="base">
              <a:spcBef>
                <a:spcPct val="50000"/>
              </a:spcBef>
              <a:spcAft>
                <a:spcPct val="0"/>
              </a:spcAft>
            </a:pPr>
            <a:r>
              <a:rPr lang="en-US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Type here the title of the submission</a:t>
            </a:r>
            <a:endParaRPr lang="en-US" sz="1503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2061719" fontAlgn="base">
              <a:spcBef>
                <a:spcPct val="0"/>
              </a:spcBef>
              <a:spcAft>
                <a:spcPct val="0"/>
              </a:spcAft>
            </a:pPr>
            <a:r>
              <a:rPr lang="en-US" u="sng" dirty="0"/>
              <a:t>First Name Last Name</a:t>
            </a:r>
            <a:r>
              <a:rPr lang="en-US" baseline="30000" dirty="0"/>
              <a:t>1</a:t>
            </a:r>
            <a:r>
              <a:rPr lang="en-US" dirty="0"/>
              <a:t>, First Name Last Name</a:t>
            </a:r>
            <a:r>
              <a:rPr lang="en-US" baseline="30000" dirty="0"/>
              <a:t>2</a:t>
            </a:r>
            <a:r>
              <a:rPr lang="en-US" dirty="0"/>
              <a:t>, First Name Last Name</a:t>
            </a:r>
            <a:r>
              <a:rPr lang="en-US" baseline="30000" dirty="0"/>
              <a:t>3</a:t>
            </a:r>
          </a:p>
          <a:p>
            <a:pPr algn="ctr">
              <a:lnSpc>
                <a:spcPts val="1300"/>
              </a:lnSpc>
            </a:pPr>
            <a:r>
              <a:rPr lang="en-US" sz="1400" baseline="30000" dirty="0"/>
              <a:t>1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Enter author affiliation,</a:t>
            </a:r>
            <a:r>
              <a:rPr lang="en-US" sz="14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Enter author affiliation,</a:t>
            </a:r>
            <a:r>
              <a:rPr lang="en-US" sz="14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baseline="30000" dirty="0"/>
              <a:t>3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Enter author affiliation </a:t>
            </a:r>
            <a:endParaRPr lang="el-G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6DD4DD0B-06FE-4208-9730-E5E82847B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70008"/>
          </a:xfrm>
          <a:solidFill>
            <a:srgbClr val="FFF2CC"/>
          </a:solidFill>
          <a:scene3d>
            <a:camera prst="orthographicFront"/>
            <a:lightRig rig="threePt" dir="t"/>
          </a:scene3d>
          <a:sp3d extrusionH="76200">
            <a:extrusionClr>
              <a:schemeClr val="accent4">
                <a:lumMod val="40000"/>
                <a:lumOff val="60000"/>
              </a:schemeClr>
            </a:extrusionClr>
          </a:sp3d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" dirty="0"/>
              <a:t> 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600" dirty="0" smtClean="0">
                <a:solidFill>
                  <a:srgbClr val="262B69"/>
                </a:solidFill>
                <a:latin typeface="Gill Sans MT" pitchFamily="34" charset="0"/>
              </a:rPr>
              <a:t>                                                                   5</a:t>
            </a:r>
            <a:r>
              <a:rPr lang="en-US" sz="1600" baseline="30000" dirty="0" smtClean="0">
                <a:solidFill>
                  <a:srgbClr val="262B69"/>
                </a:solidFill>
                <a:latin typeface="Gill Sans MT" pitchFamily="34" charset="0"/>
              </a:rPr>
              <a:t>th</a:t>
            </a:r>
            <a:r>
              <a:rPr lang="en-US" sz="1600" dirty="0" smtClean="0">
                <a:solidFill>
                  <a:srgbClr val="262B69"/>
                </a:solidFill>
                <a:latin typeface="Gill Sans MT" pitchFamily="34" charset="0"/>
              </a:rPr>
              <a:t> </a:t>
            </a:r>
            <a:r>
              <a:rPr lang="en-US" sz="1600" dirty="0">
                <a:solidFill>
                  <a:srgbClr val="262B69"/>
                </a:solidFill>
                <a:latin typeface="Gill Sans MT" pitchFamily="34" charset="0"/>
              </a:rPr>
              <a:t>Joint International Symposium on </a:t>
            </a:r>
            <a:r>
              <a:rPr lang="en-US" sz="1600" b="1" dirty="0">
                <a:solidFill>
                  <a:srgbClr val="262B69"/>
                </a:solidFill>
                <a:latin typeface="Gill Sans MT" pitchFamily="34" charset="0"/>
              </a:rPr>
              <a:t/>
            </a:r>
            <a:br>
              <a:rPr lang="en-US" sz="1600" b="1" dirty="0">
                <a:solidFill>
                  <a:srgbClr val="262B69"/>
                </a:solidFill>
                <a:latin typeface="Gill Sans MT" pitchFamily="34" charset="0"/>
              </a:rPr>
            </a:br>
            <a:r>
              <a:rPr lang="en-US" sz="1600" b="1" dirty="0">
                <a:solidFill>
                  <a:srgbClr val="262B69"/>
                </a:solidFill>
                <a:latin typeface="Gill Sans MT" pitchFamily="34" charset="0"/>
              </a:rPr>
              <a:t>                                                                   </a:t>
            </a:r>
            <a:r>
              <a:rPr lang="en-US" sz="1600" dirty="0" smtClean="0">
                <a:solidFill>
                  <a:srgbClr val="262B69"/>
                </a:solidFill>
                <a:latin typeface="Gill Sans MT" pitchFamily="34" charset="0"/>
              </a:rPr>
              <a:t>Deformation </a:t>
            </a:r>
            <a:r>
              <a:rPr lang="en-US" sz="1600" dirty="0">
                <a:solidFill>
                  <a:srgbClr val="262B69"/>
                </a:solidFill>
                <a:latin typeface="Gill Sans MT" pitchFamily="34" charset="0"/>
              </a:rPr>
              <a:t>Monitoring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000" dirty="0">
                <a:solidFill>
                  <a:srgbClr val="4A1A15"/>
                </a:solidFill>
              </a:rPr>
              <a:t/>
            </a:r>
            <a:br>
              <a:rPr lang="en-US" sz="1000" dirty="0">
                <a:solidFill>
                  <a:srgbClr val="4A1A15"/>
                </a:solidFill>
              </a:rPr>
            </a:br>
            <a:r>
              <a:rPr lang="en-US" sz="1400" dirty="0">
                <a:solidFill>
                  <a:srgbClr val="4A1A15"/>
                </a:solidFill>
                <a:latin typeface="Gill Sans MT" pitchFamily="34" charset="0"/>
              </a:rPr>
              <a:t>                             </a:t>
            </a:r>
            <a:r>
              <a:rPr lang="en-US" sz="1400" dirty="0" smtClean="0">
                <a:solidFill>
                  <a:srgbClr val="4A1A15"/>
                </a:solidFill>
                <a:latin typeface="Gill Sans MT" pitchFamily="34" charset="0"/>
              </a:rPr>
              <a:t>                                                 </a:t>
            </a:r>
            <a:r>
              <a:rPr lang="en-GB" sz="1400" kern="1200" dirty="0" smtClean="0">
                <a:solidFill>
                  <a:srgbClr val="4A1A15"/>
                </a:solidFill>
                <a:effectLst/>
                <a:latin typeface="Gill Sans MT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en-GB" sz="1400" kern="1200" dirty="0">
                <a:solidFill>
                  <a:srgbClr val="4A1A15"/>
                </a:solidFill>
                <a:effectLst/>
                <a:latin typeface="Gill Sans MT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-22 June 2022</a:t>
            </a:r>
            <a:r>
              <a:rPr lang="en-GB" sz="1800" dirty="0">
                <a:solidFill>
                  <a:srgbClr val="4A1A1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solidFill>
                  <a:srgbClr val="4A1A1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100" dirty="0">
                <a:solidFill>
                  <a:srgbClr val="4A1A15"/>
                </a:solidFill>
                <a:effectLst/>
                <a:latin typeface="Gill Sans MT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  <a:r>
              <a:rPr lang="en-GB" sz="1100" dirty="0" smtClean="0">
                <a:solidFill>
                  <a:srgbClr val="4A1A15"/>
                </a:solidFill>
                <a:effectLst/>
                <a:latin typeface="Gill Sans MT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en-GB" sz="1100" kern="1200" dirty="0" smtClean="0">
                <a:solidFill>
                  <a:srgbClr val="4A1A15"/>
                </a:solidFill>
                <a:effectLst/>
                <a:latin typeface="Gill Sans MT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Polytechnic </a:t>
            </a:r>
            <a:r>
              <a:rPr lang="en-GB" sz="1100" kern="1200" dirty="0">
                <a:solidFill>
                  <a:srgbClr val="4A1A15"/>
                </a:solidFill>
                <a:effectLst/>
                <a:latin typeface="Gill Sans MT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City of Innovation, Valencia, Spain          </a:t>
            </a:r>
            <a:r>
              <a:rPr lang="en-GB" sz="1100" kern="1200" dirty="0" smtClean="0">
                <a:solidFill>
                  <a:srgbClr val="4A1A15"/>
                </a:solidFill>
                <a:effectLst/>
                <a:latin typeface="Gill Sans MT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jisdm2022.webs.upv.es</a:t>
            </a:r>
            <a:br>
              <a:rPr lang="en-GB" sz="1100" kern="1200" dirty="0" smtClean="0">
                <a:solidFill>
                  <a:srgbClr val="4A1A15"/>
                </a:solidFill>
                <a:effectLst/>
                <a:latin typeface="Gill Sans MT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100" dirty="0">
              <a:solidFill>
                <a:srgbClr val="4A1A15"/>
              </a:solidFill>
              <a:latin typeface="Gill Sans MT" pitchFamily="34" charset="0"/>
            </a:endParaRPr>
          </a:p>
        </p:txBody>
      </p:sp>
      <p:pic>
        <p:nvPicPr>
          <p:cNvPr id="10" name="Marcador de contenido 4" descr="Logotipo&#10;&#10;Descripción generada automáticamente">
            <a:extLst>
              <a:ext uri="{FF2B5EF4-FFF2-40B4-BE49-F238E27FC236}">
                <a16:creationId xmlns:a16="http://schemas.microsoft.com/office/drawing/2014/main" xmlns="" id="{F5B1EF3C-4C34-D9CF-E1BA-C0914BE00C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0045" y="157752"/>
            <a:ext cx="1728000" cy="1209600"/>
          </a:xfrm>
          <a:prstGeom prst="rect">
            <a:avLst/>
          </a:prstGeom>
          <a:noFill/>
        </p:spPr>
      </p:pic>
      <p:pic>
        <p:nvPicPr>
          <p:cNvPr id="12" name="Imagen 5" descr="Logotipo, nombre de la empresa&#10;&#10;Descripción generada automáticamente">
            <a:extLst>
              <a:ext uri="{FF2B5EF4-FFF2-40B4-BE49-F238E27FC236}">
                <a16:creationId xmlns:a16="http://schemas.microsoft.com/office/drawing/2014/main" xmlns="" id="{C7670CAD-34D9-3570-D543-08237A099D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28445" y="6087218"/>
            <a:ext cx="2520000" cy="736278"/>
          </a:xfrm>
          <a:prstGeom prst="rect">
            <a:avLst/>
          </a:prstGeom>
        </p:spPr>
      </p:pic>
      <p:pic>
        <p:nvPicPr>
          <p:cNvPr id="13" name="Imagen 2" descr="Forma&#10;&#10;Descripción generada automáticamente con confianza media">
            <a:extLst>
              <a:ext uri="{FF2B5EF4-FFF2-40B4-BE49-F238E27FC236}">
                <a16:creationId xmlns:a16="http://schemas.microsoft.com/office/drawing/2014/main" xmlns="" id="{3FF7FDC7-9C7D-A16C-AB1D-94E63F5691E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756" y="6173060"/>
            <a:ext cx="1794017" cy="63410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1850" y="750498"/>
            <a:ext cx="10515600" cy="143198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31850" y="2329133"/>
            <a:ext cx="10515600" cy="376051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CuadroTexto 6">
            <a:extLst>
              <a:ext uri="{FF2B5EF4-FFF2-40B4-BE49-F238E27FC236}">
                <a16:creationId xmlns:a16="http://schemas.microsoft.com/office/drawing/2014/main" xmlns="" id="{7C04E478-AC5C-691D-B08A-B60E5E438769}"/>
              </a:ext>
            </a:extLst>
          </p:cNvPr>
          <p:cNvSpPr txBox="1"/>
          <p:nvPr/>
        </p:nvSpPr>
        <p:spPr>
          <a:xfrm>
            <a:off x="0" y="6285369"/>
            <a:ext cx="12192000" cy="569387"/>
          </a:xfrm>
          <a:prstGeom prst="rect">
            <a:avLst/>
          </a:prstGeom>
          <a:solidFill>
            <a:srgbClr val="FFF2CC"/>
          </a:solidFill>
        </p:spPr>
        <p:txBody>
          <a:bodyPr wrap="square" rtlCol="0">
            <a:spAutoFit/>
          </a:bodyPr>
          <a:lstStyle/>
          <a:p>
            <a:r>
              <a:rPr lang="en-US" sz="200" b="1" dirty="0">
                <a:solidFill>
                  <a:schemeClr val="accent5">
                    <a:lumMod val="75000"/>
                  </a:schemeClr>
                </a:solidFill>
              </a:rPr>
              <a:t>                   </a:t>
            </a:r>
          </a:p>
          <a:p>
            <a:r>
              <a:rPr lang="en-US" sz="1600" b="1" dirty="0">
                <a:solidFill>
                  <a:schemeClr val="accent5">
                    <a:lumMod val="75000"/>
                  </a:schemeClr>
                </a:solidFill>
              </a:rPr>
              <a:t>                 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</a:rPr>
              <a:t>    </a:t>
            </a:r>
            <a:r>
              <a:rPr lang="en-US" sz="1600" dirty="0" smtClean="0">
                <a:solidFill>
                  <a:srgbClr val="262B69"/>
                </a:solidFill>
                <a:latin typeface="Gill Sans MT" pitchFamily="34" charset="0"/>
              </a:rPr>
              <a:t>5</a:t>
            </a:r>
            <a:r>
              <a:rPr lang="en-US" sz="1600" baseline="30000" dirty="0" smtClean="0">
                <a:solidFill>
                  <a:srgbClr val="262B69"/>
                </a:solidFill>
                <a:latin typeface="Gill Sans MT" pitchFamily="34" charset="0"/>
              </a:rPr>
              <a:t>th</a:t>
            </a:r>
            <a:r>
              <a:rPr lang="en-US" sz="1600" dirty="0" smtClean="0">
                <a:solidFill>
                  <a:srgbClr val="262B69"/>
                </a:solidFill>
                <a:latin typeface="Gill Sans MT" pitchFamily="34" charset="0"/>
              </a:rPr>
              <a:t> Joint International Symposium on Deformation Monitoring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                                                   </a:t>
            </a:r>
            <a:r>
              <a:rPr lang="en-GB" sz="1300" dirty="0" smtClean="0">
                <a:solidFill>
                  <a:srgbClr val="4A1A15"/>
                </a:solidFill>
                <a:latin typeface="Gill Sans MT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20 -22 June 2022</a:t>
            </a:r>
            <a:r>
              <a:rPr lang="en-GB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3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GB" sz="1300" dirty="0" smtClean="0">
                <a:solidFill>
                  <a:srgbClr val="4A1A15"/>
                </a:solidFill>
                <a:latin typeface="Gill Sans MT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Polytechnic City of Innovation, Valencia, Spain </a:t>
            </a:r>
            <a:endParaRPr lang="en-GB" sz="1300" dirty="0"/>
          </a:p>
        </p:txBody>
      </p:sp>
      <p:pic>
        <p:nvPicPr>
          <p:cNvPr id="5" name="Imagen 7">
            <a:extLst>
              <a:ext uri="{FF2B5EF4-FFF2-40B4-BE49-F238E27FC236}">
                <a16:creationId xmlns:a16="http://schemas.microsoft.com/office/drawing/2014/main" xmlns="" id="{2EE27340-0F6E-6DE2-A775-D8B47A546D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69" y="6318939"/>
            <a:ext cx="720000" cy="501677"/>
          </a:xfrm>
          <a:prstGeom prst="rect">
            <a:avLst/>
          </a:prstGeom>
        </p:spPr>
      </p:pic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363E-5270-465C-BE48-A25258BA0408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1850" y="750498"/>
            <a:ext cx="10515600" cy="143198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31850" y="2329133"/>
            <a:ext cx="10515600" cy="376051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CuadroTexto 6">
            <a:extLst>
              <a:ext uri="{FF2B5EF4-FFF2-40B4-BE49-F238E27FC236}">
                <a16:creationId xmlns:a16="http://schemas.microsoft.com/office/drawing/2014/main" xmlns="" id="{7C04E478-AC5C-691D-B08A-B60E5E438769}"/>
              </a:ext>
            </a:extLst>
          </p:cNvPr>
          <p:cNvSpPr txBox="1"/>
          <p:nvPr/>
        </p:nvSpPr>
        <p:spPr>
          <a:xfrm>
            <a:off x="0" y="6285369"/>
            <a:ext cx="12192000" cy="569387"/>
          </a:xfrm>
          <a:prstGeom prst="rect">
            <a:avLst/>
          </a:prstGeom>
          <a:solidFill>
            <a:srgbClr val="FFF2CC"/>
          </a:solidFill>
        </p:spPr>
        <p:txBody>
          <a:bodyPr wrap="square" rtlCol="0">
            <a:spAutoFit/>
          </a:bodyPr>
          <a:lstStyle/>
          <a:p>
            <a:r>
              <a:rPr lang="en-US" sz="200" b="1" dirty="0">
                <a:solidFill>
                  <a:schemeClr val="accent5">
                    <a:lumMod val="75000"/>
                  </a:schemeClr>
                </a:solidFill>
              </a:rPr>
              <a:t>                   </a:t>
            </a:r>
          </a:p>
          <a:p>
            <a:r>
              <a:rPr lang="en-US" sz="1600" b="1" dirty="0">
                <a:solidFill>
                  <a:schemeClr val="accent5">
                    <a:lumMod val="75000"/>
                  </a:schemeClr>
                </a:solidFill>
              </a:rPr>
              <a:t>                 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</a:rPr>
              <a:t>    </a:t>
            </a:r>
            <a:r>
              <a:rPr lang="en-US" sz="1600" dirty="0" smtClean="0">
                <a:solidFill>
                  <a:srgbClr val="262B69"/>
                </a:solidFill>
                <a:latin typeface="Gill Sans MT" pitchFamily="34" charset="0"/>
              </a:rPr>
              <a:t>5</a:t>
            </a:r>
            <a:r>
              <a:rPr lang="en-US" sz="1600" baseline="30000" dirty="0" smtClean="0">
                <a:solidFill>
                  <a:srgbClr val="262B69"/>
                </a:solidFill>
                <a:latin typeface="Gill Sans MT" pitchFamily="34" charset="0"/>
              </a:rPr>
              <a:t>th</a:t>
            </a:r>
            <a:r>
              <a:rPr lang="en-US" sz="1600" dirty="0" smtClean="0">
                <a:solidFill>
                  <a:srgbClr val="262B69"/>
                </a:solidFill>
                <a:latin typeface="Gill Sans MT" pitchFamily="34" charset="0"/>
              </a:rPr>
              <a:t> Joint International Symposium on Deformation Monitoring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                                                   </a:t>
            </a:r>
            <a:r>
              <a:rPr lang="en-GB" sz="1300" dirty="0" smtClean="0">
                <a:solidFill>
                  <a:srgbClr val="4A1A15"/>
                </a:solidFill>
                <a:latin typeface="Gill Sans MT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20 -22 June 2022</a:t>
            </a:r>
            <a:r>
              <a:rPr lang="en-GB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3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GB" sz="1300" dirty="0" smtClean="0">
                <a:solidFill>
                  <a:srgbClr val="4A1A15"/>
                </a:solidFill>
                <a:latin typeface="Gill Sans MT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Polytechnic City of Innovation, Valencia, Spain </a:t>
            </a:r>
            <a:endParaRPr lang="en-GB" sz="1300" dirty="0"/>
          </a:p>
        </p:txBody>
      </p:sp>
      <p:pic>
        <p:nvPicPr>
          <p:cNvPr id="5" name="Imagen 7">
            <a:extLst>
              <a:ext uri="{FF2B5EF4-FFF2-40B4-BE49-F238E27FC236}">
                <a16:creationId xmlns:a16="http://schemas.microsoft.com/office/drawing/2014/main" xmlns="" id="{2EE27340-0F6E-6DE2-A775-D8B47A546D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69" y="6318939"/>
            <a:ext cx="720000" cy="501677"/>
          </a:xfrm>
          <a:prstGeom prst="rect">
            <a:avLst/>
          </a:prstGeom>
        </p:spPr>
      </p:pic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363E-5270-465C-BE48-A25258BA0408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Personalizado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Office Theme</vt:lpstr>
      <vt:lpstr>                                                                      5th Joint International Symposium on                                                                     Deformation Monitoring                                                                                20 -22 June 2022                                                                                                      Polytechnic City of Innovation, Valencia, Spain                                                    jisdm2022.webs.upv.es 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2022-06-04T09:35:22Z</dcterms:created>
  <dcterms:modified xsi:type="dcterms:W3CDTF">2022-06-07T04:46:57Z</dcterms:modified>
</cp:coreProperties>
</file>